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7" r:id="rId2"/>
    <p:sldId id="256" r:id="rId3"/>
    <p:sldId id="257" r:id="rId4"/>
    <p:sldId id="258" r:id="rId5"/>
    <p:sldId id="266" r:id="rId6"/>
    <p:sldId id="274" r:id="rId7"/>
    <p:sldId id="275" r:id="rId8"/>
    <p:sldId id="259" r:id="rId9"/>
    <p:sldId id="265" r:id="rId10"/>
    <p:sldId id="260" r:id="rId11"/>
    <p:sldId id="273" r:id="rId12"/>
    <p:sldId id="262" r:id="rId13"/>
    <p:sldId id="261" r:id="rId14"/>
    <p:sldId id="276" r:id="rId15"/>
    <p:sldId id="263" r:id="rId16"/>
    <p:sldId id="264" r:id="rId17"/>
    <p:sldId id="267" r:id="rId18"/>
    <p:sldId id="268" r:id="rId19"/>
    <p:sldId id="269" r:id="rId20"/>
    <p:sldId id="270" r:id="rId21"/>
    <p:sldId id="271" r:id="rId22"/>
    <p:sldId id="278" r:id="rId23"/>
    <p:sldId id="279" r:id="rId24"/>
  </p:sldIdLst>
  <p:sldSz cx="9144000" cy="6858000" type="screen4x3"/>
  <p:notesSz cx="9939338" cy="6807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408000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31" autoAdjust="0"/>
  </p:normalViewPr>
  <p:slideViewPr>
    <p:cSldViewPr snapToGrid="0" snapToObjects="1">
      <p:cViewPr varScale="1">
        <p:scale>
          <a:sx n="65" d="100"/>
          <a:sy n="65" d="100"/>
        </p:scale>
        <p:origin x="-6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047" cy="3403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9992" y="0"/>
            <a:ext cx="4307047" cy="3403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432A2-B27C-4568-AB0D-9B20DFFBEF31}" type="datetimeFigureOut">
              <a:rPr lang="en-US" smtClean="0"/>
              <a:t>10/28/2011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65659"/>
            <a:ext cx="4307047" cy="3403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9992" y="6465659"/>
            <a:ext cx="4307047" cy="3403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7F5DA-BBB6-4634-A9AD-5C01981EA921}" type="slidenum">
              <a:rPr lang="en-AU" smtClean="0"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047" cy="3403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9992" y="0"/>
            <a:ext cx="4307047" cy="3403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A1BCF-3155-2E4D-A92B-2D2EF93610DF}" type="datetimeFigureOut">
              <a:rPr lang="en-US" smtClean="0"/>
              <a:pPr/>
              <a:t>10/28/2011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65659"/>
            <a:ext cx="4307047" cy="3403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9992" y="6465659"/>
            <a:ext cx="4307047" cy="3403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F45EF-F7EE-0E4C-85EA-C26ED2605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Opportunity for student work – doing</a:t>
            </a:r>
            <a:r>
              <a:rPr lang="en-AU" baseline="0" dirty="0" smtClean="0"/>
              <a:t> stamping with your object (we did experimental with knives and forks etc) and then </a:t>
            </a:r>
            <a:r>
              <a:rPr lang="en-AU" baseline="0" dirty="0" err="1" smtClean="0"/>
              <a:t>collaging</a:t>
            </a:r>
            <a:r>
              <a:rPr lang="en-AU" baseline="0" dirty="0" smtClean="0"/>
              <a:t> elements i.e. </a:t>
            </a:r>
            <a:r>
              <a:rPr lang="en-AU" baseline="0" dirty="0" err="1" smtClean="0"/>
              <a:t>Klippel</a:t>
            </a:r>
            <a:r>
              <a:rPr lang="en-AU" baseline="0" dirty="0" smtClean="0"/>
              <a:t> to create imaginary structures (again did a printout </a:t>
            </a:r>
            <a:r>
              <a:rPr lang="en-AU" baseline="0" smtClean="0"/>
              <a:t>with knives and forks etc)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F45EF-F7EE-0E4C-85EA-C26ED2605EB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8A2F-813F-244E-84EB-CEADE6753A8D}" type="datetimeFigureOut">
              <a:rPr lang="en-US" smtClean="0"/>
              <a:pPr/>
              <a:t>10/28/2011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349E-3262-8441-85CC-14DD4E71B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8A2F-813F-244E-84EB-CEADE6753A8D}" type="datetimeFigureOut">
              <a:rPr lang="en-US" smtClean="0"/>
              <a:pPr/>
              <a:t>10/28/2011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349E-3262-8441-85CC-14DD4E71B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8A2F-813F-244E-84EB-CEADE6753A8D}" type="datetimeFigureOut">
              <a:rPr lang="en-US" smtClean="0"/>
              <a:pPr/>
              <a:t>10/28/2011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349E-3262-8441-85CC-14DD4E71B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8A2F-813F-244E-84EB-CEADE6753A8D}" type="datetimeFigureOut">
              <a:rPr lang="en-US" smtClean="0"/>
              <a:pPr/>
              <a:t>10/28/2011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349E-3262-8441-85CC-14DD4E71B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8A2F-813F-244E-84EB-CEADE6753A8D}" type="datetimeFigureOut">
              <a:rPr lang="en-US" smtClean="0"/>
              <a:pPr/>
              <a:t>10/28/2011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349E-3262-8441-85CC-14DD4E71B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8A2F-813F-244E-84EB-CEADE6753A8D}" type="datetimeFigureOut">
              <a:rPr lang="en-US" smtClean="0"/>
              <a:pPr/>
              <a:t>10/28/2011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349E-3262-8441-85CC-14DD4E71B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8A2F-813F-244E-84EB-CEADE6753A8D}" type="datetimeFigureOut">
              <a:rPr lang="en-US" smtClean="0"/>
              <a:pPr/>
              <a:t>10/28/2011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349E-3262-8441-85CC-14DD4E71B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8A2F-813F-244E-84EB-CEADE6753A8D}" type="datetimeFigureOut">
              <a:rPr lang="en-US" smtClean="0"/>
              <a:pPr/>
              <a:t>10/28/2011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349E-3262-8441-85CC-14DD4E71B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8A2F-813F-244E-84EB-CEADE6753A8D}" type="datetimeFigureOut">
              <a:rPr lang="en-US" smtClean="0"/>
              <a:pPr/>
              <a:t>10/28/2011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349E-3262-8441-85CC-14DD4E71B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8A2F-813F-244E-84EB-CEADE6753A8D}" type="datetimeFigureOut">
              <a:rPr lang="en-US" smtClean="0"/>
              <a:pPr/>
              <a:t>10/28/2011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349E-3262-8441-85CC-14DD4E71B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8A2F-813F-244E-84EB-CEADE6753A8D}" type="datetimeFigureOut">
              <a:rPr lang="en-US" smtClean="0"/>
              <a:pPr/>
              <a:t>10/28/2011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349E-3262-8441-85CC-14DD4E71B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28A2F-813F-244E-84EB-CEADE6753A8D}" type="datetimeFigureOut">
              <a:rPr lang="en-US" smtClean="0"/>
              <a:pPr/>
              <a:t>10/28/2011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E349E-3262-8441-85CC-14DD4E71B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842403944c70b147142ad.JPG"/>
          <p:cNvPicPr>
            <a:picLocks noChangeAspect="1"/>
          </p:cNvPicPr>
          <p:nvPr/>
        </p:nvPicPr>
        <p:blipFill>
          <a:blip r:embed="rId2"/>
          <a:srcRect r="25105"/>
          <a:stretch>
            <a:fillRect/>
          </a:stretch>
        </p:blipFill>
        <p:spPr>
          <a:xfrm>
            <a:off x="284479" y="162560"/>
            <a:ext cx="8615681" cy="652272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611119" y="1442720"/>
            <a:ext cx="3962400" cy="3962400"/>
          </a:xfrm>
          <a:prstGeom prst="ellipse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58511" y="2869922"/>
            <a:ext cx="34676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FFFF"/>
                </a:solidFill>
                <a:latin typeface="Helvetica Neue"/>
                <a:cs typeface="Helvetica Neue"/>
              </a:rPr>
              <a:t>OBJECT</a:t>
            </a:r>
            <a:endParaRPr lang="en-US" sz="66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wnload.jpg"/>
          <p:cNvPicPr>
            <a:picLocks noChangeAspect="1"/>
          </p:cNvPicPr>
          <p:nvPr/>
        </p:nvPicPr>
        <p:blipFill>
          <a:blip r:embed="rId2"/>
          <a:srcRect l="-81" r="10055"/>
          <a:stretch>
            <a:fillRect/>
          </a:stretch>
        </p:blipFill>
        <p:spPr>
          <a:xfrm>
            <a:off x="242957" y="223215"/>
            <a:ext cx="8658087" cy="6411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4156" y="2099528"/>
            <a:ext cx="713528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REPEAT</a:t>
            </a:r>
            <a:endParaRPr lang="en-US" sz="15000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844" y="277794"/>
            <a:ext cx="3277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Miso"/>
                <a:cs typeface="Miso"/>
              </a:rPr>
              <a:t>LEUNG MEE-PING, </a:t>
            </a:r>
            <a:r>
              <a:rPr lang="en-US" sz="1400" i="1" dirty="0" smtClean="0">
                <a:solidFill>
                  <a:schemeClr val="bg1"/>
                </a:solidFill>
                <a:latin typeface="Miso"/>
                <a:cs typeface="Miso"/>
              </a:rPr>
              <a:t>MEMORIZE THE FUTURE</a:t>
            </a:r>
            <a:r>
              <a:rPr lang="en-US" sz="1400" dirty="0" smtClean="0">
                <a:solidFill>
                  <a:schemeClr val="bg1"/>
                </a:solidFill>
                <a:latin typeface="Miso"/>
                <a:cs typeface="Miso"/>
              </a:rPr>
              <a:t>, 1998-2006</a:t>
            </a:r>
            <a:endParaRPr lang="en-US" sz="1400" dirty="0">
              <a:solidFill>
                <a:schemeClr val="bg1"/>
              </a:solidFill>
              <a:latin typeface="Miso"/>
              <a:cs typeface="Mis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mpbells_Soup_Cans_MOMA.jpg"/>
          <p:cNvPicPr>
            <a:picLocks noChangeAspect="1"/>
          </p:cNvPicPr>
          <p:nvPr/>
        </p:nvPicPr>
        <p:blipFill>
          <a:blip r:embed="rId2"/>
          <a:srcRect r="23370"/>
          <a:stretch>
            <a:fillRect/>
          </a:stretch>
        </p:blipFill>
        <p:spPr>
          <a:xfrm>
            <a:off x="326390" y="122124"/>
            <a:ext cx="8543528" cy="6333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5766" y="6460271"/>
            <a:ext cx="2795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so"/>
                <a:cs typeface="Miso"/>
              </a:rPr>
              <a:t>ANDY WARHOL, </a:t>
            </a:r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so"/>
                <a:cs typeface="Miso"/>
              </a:rPr>
              <a:t>CAMPBELLS SOUP CANS,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so"/>
                <a:cs typeface="Miso"/>
              </a:rPr>
              <a:t>1962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Miso"/>
              <a:cs typeface="Mis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9a0c27d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25" y="326685"/>
            <a:ext cx="8597350" cy="62046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8446" y="2034956"/>
            <a:ext cx="613631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SCALE</a:t>
            </a:r>
            <a:endParaRPr lang="en-US" sz="15000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596" y="6044948"/>
            <a:ext cx="2346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MONA HATOUM,</a:t>
            </a:r>
            <a:r>
              <a:rPr lang="en-US" sz="1400" i="1" dirty="0" smtClean="0">
                <a:solidFill>
                  <a:srgbClr val="FFFFFF"/>
                </a:solidFill>
                <a:latin typeface="Miso"/>
                <a:cs typeface="Miso"/>
              </a:rPr>
              <a:t> GRATER DIVIDE,</a:t>
            </a:r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  2002</a:t>
            </a:r>
            <a:endParaRPr lang="en-US" sz="1400" dirty="0">
              <a:solidFill>
                <a:srgbClr val="FFFFFF"/>
              </a:solidFill>
              <a:latin typeface="Miso"/>
              <a:cs typeface="Mis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MG_1883.jpg"/>
          <p:cNvPicPr>
            <a:picLocks noChangeAspect="1"/>
          </p:cNvPicPr>
          <p:nvPr/>
        </p:nvPicPr>
        <p:blipFill>
          <a:blip r:embed="rId2"/>
          <a:srcRect r="9109"/>
          <a:stretch>
            <a:fillRect/>
          </a:stretch>
        </p:blipFill>
        <p:spPr>
          <a:xfrm>
            <a:off x="196335" y="224144"/>
            <a:ext cx="8747216" cy="6415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6629" y="6218678"/>
            <a:ext cx="2735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URS FISCHER,</a:t>
            </a:r>
            <a:r>
              <a:rPr lang="en-US" sz="1400" i="1" dirty="0" smtClean="0">
                <a:solidFill>
                  <a:srgbClr val="FFFFFF"/>
                </a:solidFill>
                <a:latin typeface="Miso"/>
                <a:cs typeface="Miso"/>
              </a:rPr>
              <a:t> SERVICE </a:t>
            </a:r>
            <a:r>
              <a:rPr lang="en-US" sz="1400" i="1" dirty="0" err="1" smtClean="0">
                <a:solidFill>
                  <a:srgbClr val="FFFFFF"/>
                </a:solidFill>
                <a:latin typeface="Miso"/>
                <a:cs typeface="Miso"/>
              </a:rPr>
              <a:t>à</a:t>
            </a:r>
            <a:r>
              <a:rPr lang="en-US" sz="1400" i="1" dirty="0" smtClean="0">
                <a:solidFill>
                  <a:srgbClr val="FFFFFF"/>
                </a:solidFill>
                <a:latin typeface="Miso"/>
                <a:cs typeface="Miso"/>
              </a:rPr>
              <a:t> la FRANCAIS,</a:t>
            </a:r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  2009</a:t>
            </a:r>
            <a:endParaRPr lang="en-US" sz="1400" dirty="0">
              <a:solidFill>
                <a:srgbClr val="FFFFFF"/>
              </a:solidFill>
              <a:latin typeface="Miso"/>
              <a:cs typeface="Mis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ff-koons-sculptur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46" y="182940"/>
            <a:ext cx="8592524" cy="64443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658" y="6218678"/>
            <a:ext cx="3094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Miso"/>
                <a:cs typeface="Miso"/>
              </a:rPr>
              <a:t>JEFF KOONS,</a:t>
            </a:r>
            <a:r>
              <a:rPr lang="en-US" sz="1400" i="1" dirty="0" smtClean="0">
                <a:latin typeface="Miso"/>
                <a:cs typeface="Miso"/>
              </a:rPr>
              <a:t> BALLOON DOG (YELLOW),</a:t>
            </a:r>
            <a:r>
              <a:rPr lang="en-US" sz="1400" dirty="0" smtClean="0">
                <a:latin typeface="Miso"/>
                <a:cs typeface="Miso"/>
              </a:rPr>
              <a:t>  1994-2000</a:t>
            </a:r>
            <a:endParaRPr lang="en-US" sz="1400" dirty="0">
              <a:latin typeface="Miso"/>
              <a:cs typeface="Mis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7b0819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80" y="203083"/>
            <a:ext cx="8420241" cy="64518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88446" y="1991908"/>
            <a:ext cx="617286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SPACE</a:t>
            </a:r>
            <a:endParaRPr lang="en-US" sz="15000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222" y="6166551"/>
            <a:ext cx="2929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RACHEL WHITEREAD, </a:t>
            </a:r>
            <a:r>
              <a:rPr lang="en-US" sz="1400" i="1" dirty="0" smtClean="0">
                <a:solidFill>
                  <a:srgbClr val="FFFFFF"/>
                </a:solidFill>
                <a:latin typeface="Miso"/>
                <a:cs typeface="Miso"/>
              </a:rPr>
              <a:t>UNTITLED (LIBRARY),</a:t>
            </a:r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 1999</a:t>
            </a:r>
            <a:endParaRPr lang="en-US" sz="1400" dirty="0">
              <a:solidFill>
                <a:srgbClr val="FFFFFF"/>
              </a:solidFill>
              <a:latin typeface="Miso"/>
              <a:cs typeface="Mis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40fd406.jpg"/>
          <p:cNvPicPr>
            <a:picLocks noChangeAspect="1"/>
          </p:cNvPicPr>
          <p:nvPr/>
        </p:nvPicPr>
        <p:blipFill>
          <a:blip r:embed="rId2"/>
          <a:srcRect l="11594" r="12052"/>
          <a:stretch>
            <a:fillRect/>
          </a:stretch>
        </p:blipFill>
        <p:spPr>
          <a:xfrm>
            <a:off x="193747" y="220903"/>
            <a:ext cx="3928253" cy="6416195"/>
          </a:xfrm>
          <a:prstGeom prst="rect">
            <a:avLst/>
          </a:prstGeom>
        </p:spPr>
      </p:pic>
      <p:pic>
        <p:nvPicPr>
          <p:cNvPr id="5" name="Picture 4" descr="d4346e11.jpg"/>
          <p:cNvPicPr>
            <a:picLocks noChangeAspect="1"/>
          </p:cNvPicPr>
          <p:nvPr/>
        </p:nvPicPr>
        <p:blipFill>
          <a:blip r:embed="rId3"/>
          <a:srcRect l="4233" r="2920"/>
          <a:stretch>
            <a:fillRect/>
          </a:stretch>
        </p:blipFill>
        <p:spPr>
          <a:xfrm>
            <a:off x="4251135" y="220903"/>
            <a:ext cx="4735454" cy="64161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1041" y="6202057"/>
            <a:ext cx="2424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RACHEL WHITEREAD, </a:t>
            </a:r>
            <a:r>
              <a:rPr lang="en-US" sz="1400" i="1" dirty="0" smtClean="0">
                <a:solidFill>
                  <a:srgbClr val="FFFFFF"/>
                </a:solidFill>
                <a:latin typeface="Miso"/>
                <a:cs typeface="Miso"/>
              </a:rPr>
              <a:t>WHITE BOX, </a:t>
            </a:r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2006 </a:t>
            </a:r>
            <a:endParaRPr lang="en-US" sz="1400" dirty="0">
              <a:solidFill>
                <a:srgbClr val="FFFFFF"/>
              </a:solidFill>
              <a:latin typeface="Miso"/>
              <a:cs typeface="Mis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142" y="6202057"/>
            <a:ext cx="2084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RACHEL WHITEREAD, </a:t>
            </a:r>
            <a:r>
              <a:rPr lang="en-US" sz="1400" i="1" dirty="0" smtClean="0">
                <a:solidFill>
                  <a:srgbClr val="FFFFFF"/>
                </a:solidFill>
                <a:latin typeface="Miso"/>
                <a:cs typeface="Miso"/>
              </a:rPr>
              <a:t>WAIT, </a:t>
            </a:r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2005 </a:t>
            </a:r>
            <a:endParaRPr lang="en-US" sz="1400" dirty="0">
              <a:solidFill>
                <a:srgbClr val="FFFFFF"/>
              </a:solidFill>
              <a:latin typeface="Miso"/>
              <a:cs typeface="Mis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79892" y="-804758"/>
            <a:ext cx="6371694" cy="8469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8337" y="6048168"/>
            <a:ext cx="2297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ROSALIE GASCOIGNE, </a:t>
            </a:r>
            <a:r>
              <a:rPr lang="en-US" sz="1400" i="1" dirty="0" smtClean="0">
                <a:solidFill>
                  <a:srgbClr val="FFFFFF"/>
                </a:solidFill>
                <a:latin typeface="Miso"/>
                <a:cs typeface="Miso"/>
              </a:rPr>
              <a:t>SKYLIGHT, </a:t>
            </a:r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1993 </a:t>
            </a:r>
            <a:endParaRPr lang="en-US" sz="1400" dirty="0">
              <a:solidFill>
                <a:srgbClr val="FFFFFF"/>
              </a:solidFill>
              <a:latin typeface="Miso"/>
              <a:cs typeface="Mis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246" y="2603916"/>
            <a:ext cx="78277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Helvetica Neue"/>
                <a:cs typeface="Helvetica Neue"/>
              </a:rPr>
              <a:t>DECONSTRUCT</a:t>
            </a:r>
            <a:endParaRPr lang="en-US" sz="8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76_Arman.jpg"/>
          <p:cNvPicPr>
            <a:picLocks noChangeAspect="1"/>
          </p:cNvPicPr>
          <p:nvPr/>
        </p:nvPicPr>
        <p:blipFill>
          <a:blip r:embed="rId2"/>
          <a:srcRect l="12147" r="10136"/>
          <a:stretch>
            <a:fillRect/>
          </a:stretch>
        </p:blipFill>
        <p:spPr>
          <a:xfrm>
            <a:off x="317492" y="254866"/>
            <a:ext cx="4940959" cy="63327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142" y="6202057"/>
            <a:ext cx="1877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Miso"/>
                <a:cs typeface="Miso"/>
              </a:rPr>
              <a:t>ARMAN,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Miso"/>
                <a:cs typeface="Miso"/>
              </a:rPr>
              <a:t>CELLOMASTER,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Miso"/>
                <a:cs typeface="Miso"/>
              </a:rPr>
              <a:t>1961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Miso"/>
              <a:cs typeface="Miso"/>
            </a:endParaRPr>
          </a:p>
        </p:txBody>
      </p:sp>
      <p:pic>
        <p:nvPicPr>
          <p:cNvPr id="6" name="Picture 5" descr="GMA 279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766" y="254865"/>
            <a:ext cx="3479453" cy="6332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shes-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" y="335280"/>
            <a:ext cx="8633968" cy="6167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2544" y="2445180"/>
            <a:ext cx="764281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0" dirty="0" smtClean="0">
                <a:solidFill>
                  <a:schemeClr val="bg1"/>
                </a:solidFill>
                <a:latin typeface="Helvetica Neue"/>
                <a:cs typeface="Helvetica Neue"/>
              </a:rPr>
              <a:t>ASSEMBLE</a:t>
            </a:r>
            <a:endParaRPr lang="en-US" sz="11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354" y="6048168"/>
            <a:ext cx="2160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Miso"/>
                <a:cs typeface="Miso"/>
              </a:rPr>
              <a:t>ARMAN, </a:t>
            </a:r>
            <a:r>
              <a:rPr lang="en-US" sz="1400" i="1" dirty="0" smtClean="0">
                <a:solidFill>
                  <a:srgbClr val="000000"/>
                </a:solidFill>
                <a:latin typeface="Miso"/>
                <a:cs typeface="Miso"/>
              </a:rPr>
              <a:t>SCHOOL OF FISHES, </a:t>
            </a:r>
            <a:r>
              <a:rPr lang="en-US" sz="1400" dirty="0" smtClean="0">
                <a:solidFill>
                  <a:srgbClr val="000000"/>
                </a:solidFill>
                <a:latin typeface="Miso"/>
                <a:cs typeface="Miso"/>
              </a:rPr>
              <a:t>1982 </a:t>
            </a:r>
            <a:endParaRPr lang="en-US" sz="1400" dirty="0">
              <a:solidFill>
                <a:srgbClr val="000000"/>
              </a:solidFill>
              <a:latin typeface="Miso"/>
              <a:cs typeface="Mis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98679296949881038ccc50..jpg"/>
          <p:cNvPicPr>
            <a:picLocks noChangeAspect="1"/>
          </p:cNvPicPr>
          <p:nvPr/>
        </p:nvPicPr>
        <p:blipFill>
          <a:blip r:embed="rId2"/>
          <a:srcRect r="7966"/>
          <a:stretch>
            <a:fillRect/>
          </a:stretch>
        </p:blipFill>
        <p:spPr>
          <a:xfrm>
            <a:off x="209737" y="216368"/>
            <a:ext cx="8739090" cy="638968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8846" y="2050553"/>
            <a:ext cx="618630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STACK</a:t>
            </a:r>
            <a:endParaRPr lang="en-US" sz="15000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7532" y="6173921"/>
            <a:ext cx="2648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CHOI JEONG HWA, </a:t>
            </a:r>
            <a:r>
              <a:rPr lang="en-US" sz="1400" i="1" dirty="0" smtClean="0">
                <a:solidFill>
                  <a:srgbClr val="FFFFFF"/>
                </a:solidFill>
                <a:latin typeface="Miso"/>
                <a:cs typeface="Miso"/>
              </a:rPr>
              <a:t>PLASTIC PARADISE, </a:t>
            </a:r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1997</a:t>
            </a:r>
            <a:endParaRPr lang="en-US" sz="1400" dirty="0">
              <a:solidFill>
                <a:srgbClr val="FFFFFF"/>
              </a:solidFill>
              <a:latin typeface="Miso"/>
              <a:cs typeface="Mis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7.1989##S.jpg"/>
          <p:cNvPicPr>
            <a:picLocks noChangeAspect="1"/>
          </p:cNvPicPr>
          <p:nvPr/>
        </p:nvPicPr>
        <p:blipFill>
          <a:blip r:embed="rId2"/>
          <a:srcRect t="7530" b="10895"/>
          <a:stretch>
            <a:fillRect/>
          </a:stretch>
        </p:blipFill>
        <p:spPr>
          <a:xfrm>
            <a:off x="260906" y="178584"/>
            <a:ext cx="8628380" cy="65082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900" y="6360792"/>
            <a:ext cx="2656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Miso"/>
                <a:cs typeface="Miso"/>
              </a:rPr>
              <a:t>ROBERT KLIPPEL, </a:t>
            </a:r>
            <a:r>
              <a:rPr lang="en-US" sz="1400" i="1" dirty="0" smtClean="0">
                <a:solidFill>
                  <a:srgbClr val="000000"/>
                </a:solidFill>
                <a:latin typeface="Miso"/>
                <a:cs typeface="Miso"/>
              </a:rPr>
              <a:t>NO 714 PROTOTYPE, </a:t>
            </a:r>
            <a:r>
              <a:rPr lang="en-US" sz="1400" dirty="0" smtClean="0">
                <a:solidFill>
                  <a:srgbClr val="000000"/>
                </a:solidFill>
                <a:latin typeface="Miso"/>
                <a:cs typeface="Miso"/>
              </a:rPr>
              <a:t>1988 </a:t>
            </a:r>
            <a:endParaRPr lang="en-US" sz="1400" dirty="0">
              <a:solidFill>
                <a:srgbClr val="000000"/>
              </a:solidFill>
              <a:latin typeface="Miso"/>
              <a:cs typeface="Mis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.1998.a-ss##S.jpg"/>
          <p:cNvPicPr>
            <a:picLocks noChangeAspect="1"/>
          </p:cNvPicPr>
          <p:nvPr/>
        </p:nvPicPr>
        <p:blipFill>
          <a:blip r:embed="rId2"/>
          <a:srcRect l="8120" r="8461"/>
          <a:stretch>
            <a:fillRect/>
          </a:stretch>
        </p:blipFill>
        <p:spPr>
          <a:xfrm>
            <a:off x="142240" y="243840"/>
            <a:ext cx="8869680" cy="63537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1732" y="2143089"/>
            <a:ext cx="474359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latin typeface="Helvetica Neue"/>
                <a:cs typeface="Helvetica Neue"/>
              </a:rPr>
              <a:t>TEXT</a:t>
            </a:r>
            <a:endParaRPr lang="en-US" sz="15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900" y="6206903"/>
            <a:ext cx="3207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Miso"/>
                <a:cs typeface="Miso"/>
              </a:rPr>
              <a:t>ROBERT MACPHERSON, </a:t>
            </a:r>
            <a:r>
              <a:rPr lang="en-US" sz="1400" i="1" dirty="0" smtClean="0">
                <a:solidFill>
                  <a:srgbClr val="000000"/>
                </a:solidFill>
                <a:latin typeface="Miso"/>
                <a:cs typeface="Miso"/>
              </a:rPr>
              <a:t>MAYFAIR SUMMER FARM, </a:t>
            </a:r>
            <a:r>
              <a:rPr lang="en-US" sz="1400" dirty="0" smtClean="0">
                <a:solidFill>
                  <a:srgbClr val="000000"/>
                </a:solidFill>
                <a:latin typeface="Miso"/>
                <a:cs typeface="Miso"/>
              </a:rPr>
              <a:t>1993 </a:t>
            </a:r>
            <a:endParaRPr lang="en-US" sz="1400" dirty="0">
              <a:solidFill>
                <a:srgbClr val="000000"/>
              </a:solidFill>
              <a:latin typeface="Miso"/>
              <a:cs typeface="Mis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0503.jpg"/>
          <p:cNvPicPr>
            <a:picLocks noChangeAspect="1"/>
          </p:cNvPicPr>
          <p:nvPr/>
        </p:nvPicPr>
        <p:blipFill>
          <a:blip r:embed="rId2"/>
          <a:srcRect l="2627" r="4877"/>
          <a:stretch>
            <a:fillRect/>
          </a:stretch>
        </p:blipFill>
        <p:spPr>
          <a:xfrm>
            <a:off x="132080" y="225425"/>
            <a:ext cx="8900160" cy="63379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3193" y="6142303"/>
            <a:ext cx="3366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DOUGLAS GORDON FROM THE </a:t>
            </a:r>
            <a:r>
              <a:rPr lang="en-US" sz="1400" i="1" dirty="0" smtClean="0">
                <a:solidFill>
                  <a:srgbClr val="FFFFFF"/>
                </a:solidFill>
                <a:latin typeface="Miso"/>
                <a:cs typeface="Miso"/>
              </a:rPr>
              <a:t>ABSOLUT ART COLLECTION</a:t>
            </a:r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 </a:t>
            </a:r>
            <a:endParaRPr lang="en-US" sz="1400" dirty="0">
              <a:solidFill>
                <a:srgbClr val="FFFFFF"/>
              </a:solidFill>
              <a:latin typeface="Miso"/>
              <a:cs typeface="Mis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man-violents_violin_II.jpg"/>
          <p:cNvPicPr>
            <a:picLocks noChangeAspect="1"/>
          </p:cNvPicPr>
          <p:nvPr/>
        </p:nvPicPr>
        <p:blipFill>
          <a:blip r:embed="rId3"/>
          <a:srcRect l="3430"/>
          <a:stretch>
            <a:fillRect/>
          </a:stretch>
        </p:blipFill>
        <p:spPr>
          <a:xfrm>
            <a:off x="228191" y="212587"/>
            <a:ext cx="4581432" cy="6424667"/>
          </a:xfrm>
          <a:prstGeom prst="rect">
            <a:avLst/>
          </a:prstGeom>
        </p:spPr>
      </p:pic>
      <p:pic>
        <p:nvPicPr>
          <p:cNvPr id="5" name="Picture 4" descr="46434.JPG"/>
          <p:cNvPicPr>
            <a:picLocks noChangeAspect="1"/>
          </p:cNvPicPr>
          <p:nvPr/>
        </p:nvPicPr>
        <p:blipFill>
          <a:blip r:embed="rId4"/>
          <a:srcRect l="1874" t="2443" r="56841"/>
          <a:stretch>
            <a:fillRect/>
          </a:stretch>
        </p:blipFill>
        <p:spPr>
          <a:xfrm>
            <a:off x="4958453" y="212587"/>
            <a:ext cx="3988486" cy="6424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1818431024b1cf5292779d.jpg"/>
          <p:cNvPicPr>
            <a:picLocks noChangeAspect="1"/>
          </p:cNvPicPr>
          <p:nvPr/>
        </p:nvPicPr>
        <p:blipFill>
          <a:blip r:embed="rId2"/>
          <a:srcRect l="3745" r="6506"/>
          <a:stretch>
            <a:fillRect/>
          </a:stretch>
        </p:blipFill>
        <p:spPr>
          <a:xfrm>
            <a:off x="256350" y="239376"/>
            <a:ext cx="8657521" cy="64275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7532" y="6173921"/>
            <a:ext cx="2360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CHOI JEONG HWA, </a:t>
            </a:r>
            <a:r>
              <a:rPr lang="en-US" sz="1400" i="1" dirty="0" smtClean="0">
                <a:solidFill>
                  <a:srgbClr val="FFFFFF"/>
                </a:solidFill>
                <a:latin typeface="Miso"/>
                <a:cs typeface="Miso"/>
              </a:rPr>
              <a:t>RED &amp; GREEN, </a:t>
            </a:r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2009</a:t>
            </a:r>
            <a:endParaRPr lang="en-US" sz="1400" dirty="0">
              <a:solidFill>
                <a:srgbClr val="FFFFFF"/>
              </a:solidFill>
              <a:latin typeface="Miso"/>
              <a:cs typeface="Mis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5641239064ca82eba6ad28.jpg"/>
          <p:cNvPicPr>
            <a:picLocks noChangeAspect="1"/>
          </p:cNvPicPr>
          <p:nvPr/>
        </p:nvPicPr>
        <p:blipFill>
          <a:blip r:embed="rId2"/>
          <a:srcRect r="8091"/>
          <a:stretch>
            <a:fillRect/>
          </a:stretch>
        </p:blipFill>
        <p:spPr>
          <a:xfrm>
            <a:off x="211862" y="222983"/>
            <a:ext cx="8725313" cy="64113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6813" y="2050553"/>
            <a:ext cx="553034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HANG</a:t>
            </a:r>
            <a:endParaRPr lang="en-US" sz="15000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532" y="6173921"/>
            <a:ext cx="2906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CHOI JEONG HWA, </a:t>
            </a:r>
            <a:r>
              <a:rPr lang="en-US" sz="1400" i="1" dirty="0" smtClean="0">
                <a:solidFill>
                  <a:srgbClr val="FFFFFF"/>
                </a:solidFill>
                <a:latin typeface="Miso"/>
                <a:cs typeface="Miso"/>
              </a:rPr>
              <a:t>IN THE MOOD FOR LOVE, </a:t>
            </a:r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2010</a:t>
            </a:r>
            <a:endParaRPr lang="en-US" sz="1400" dirty="0">
              <a:solidFill>
                <a:srgbClr val="FFFFFF"/>
              </a:solidFill>
              <a:latin typeface="Miso"/>
              <a:cs typeface="Mis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238.jpg"/>
          <p:cNvPicPr>
            <a:picLocks noChangeAspect="1"/>
          </p:cNvPicPr>
          <p:nvPr/>
        </p:nvPicPr>
        <p:blipFill>
          <a:blip r:embed="rId2"/>
          <a:srcRect r="9932"/>
          <a:stretch>
            <a:fillRect/>
          </a:stretch>
        </p:blipFill>
        <p:spPr>
          <a:xfrm>
            <a:off x="271462" y="223520"/>
            <a:ext cx="8618538" cy="64058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7532" y="6213605"/>
            <a:ext cx="2511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so"/>
                <a:cs typeface="Miso"/>
              </a:rPr>
              <a:t>CAI GUO-QIANG, </a:t>
            </a:r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so"/>
                <a:cs typeface="Miso"/>
              </a:rPr>
              <a:t>INOPPORTUNE,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so"/>
                <a:cs typeface="Miso"/>
              </a:rPr>
              <a:t>ONGOING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Miso"/>
              <a:cs typeface="Mis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t_Flying_Piano_88087706_10.jpg"/>
          <p:cNvPicPr>
            <a:picLocks noChangeAspect="1"/>
          </p:cNvPicPr>
          <p:nvPr/>
        </p:nvPicPr>
        <p:blipFill>
          <a:blip r:embed="rId2"/>
          <a:srcRect r="9229"/>
          <a:stretch>
            <a:fillRect/>
          </a:stretch>
        </p:blipFill>
        <p:spPr>
          <a:xfrm>
            <a:off x="264794" y="254000"/>
            <a:ext cx="8645526" cy="6349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532" y="6173921"/>
            <a:ext cx="2529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KEN UNSWORTH, </a:t>
            </a:r>
            <a:r>
              <a:rPr lang="en-US" sz="1400" i="1" dirty="0" smtClean="0">
                <a:solidFill>
                  <a:srgbClr val="FFFFFF"/>
                </a:solidFill>
                <a:latin typeface="Miso"/>
                <a:cs typeface="Miso"/>
              </a:rPr>
              <a:t>A RINGING GLASS, </a:t>
            </a:r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2009</a:t>
            </a:r>
            <a:endParaRPr lang="en-US" sz="1400" dirty="0">
              <a:solidFill>
                <a:srgbClr val="FFFFFF"/>
              </a:solidFill>
              <a:latin typeface="Miso"/>
              <a:cs typeface="Mis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56.1988.a-yyyy#view02#S.jpg"/>
          <p:cNvPicPr>
            <a:picLocks noChangeAspect="1"/>
          </p:cNvPicPr>
          <p:nvPr/>
        </p:nvPicPr>
        <p:blipFill>
          <a:blip r:embed="rId2"/>
          <a:srcRect t="39820"/>
          <a:stretch>
            <a:fillRect/>
          </a:stretch>
        </p:blipFill>
        <p:spPr>
          <a:xfrm>
            <a:off x="327978" y="188501"/>
            <a:ext cx="8521382" cy="6477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064" y="6253289"/>
            <a:ext cx="3360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KEN UNSWORTH, </a:t>
            </a:r>
            <a:r>
              <a:rPr lang="en-US" sz="1400" i="1" dirty="0" smtClean="0">
                <a:solidFill>
                  <a:srgbClr val="FFFFFF"/>
                </a:solidFill>
                <a:latin typeface="Miso"/>
                <a:cs typeface="Miso"/>
              </a:rPr>
              <a:t>SUSPENDED STONE CIRCLE II, </a:t>
            </a:r>
            <a:r>
              <a:rPr lang="en-US" sz="1400" dirty="0" smtClean="0">
                <a:solidFill>
                  <a:srgbClr val="FFFFFF"/>
                </a:solidFill>
                <a:latin typeface="Miso"/>
                <a:cs typeface="Miso"/>
              </a:rPr>
              <a:t>1974-77</a:t>
            </a:r>
            <a:endParaRPr lang="en-US" sz="1400" dirty="0">
              <a:solidFill>
                <a:srgbClr val="FFFFFF"/>
              </a:solidFill>
              <a:latin typeface="Miso"/>
              <a:cs typeface="Mis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n_ray_das_raetsel_des_isidore_ducasse.jpg"/>
          <p:cNvPicPr>
            <a:picLocks noChangeAspect="1"/>
          </p:cNvPicPr>
          <p:nvPr/>
        </p:nvPicPr>
        <p:blipFill>
          <a:blip r:embed="rId2"/>
          <a:srcRect r="5575"/>
          <a:stretch>
            <a:fillRect/>
          </a:stretch>
        </p:blipFill>
        <p:spPr>
          <a:xfrm>
            <a:off x="256344" y="248142"/>
            <a:ext cx="8634223" cy="63150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06828" y="2050553"/>
            <a:ext cx="563618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WRAP</a:t>
            </a:r>
            <a:endParaRPr lang="en-US" sz="15000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156" y="6382262"/>
            <a:ext cx="3005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so"/>
                <a:cs typeface="Miso"/>
              </a:rPr>
              <a:t>MAN RAY, </a:t>
            </a:r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so"/>
                <a:cs typeface="Miso"/>
              </a:rPr>
              <a:t>THE ENIGMA OF ISIDORE DUCASSE,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so"/>
                <a:cs typeface="Miso"/>
              </a:rPr>
              <a:t>1920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Miso"/>
              <a:cs typeface="Mis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2010.31.a-b##S.jpg"/>
          <p:cNvPicPr>
            <a:picLocks noChangeAspect="1"/>
          </p:cNvPicPr>
          <p:nvPr/>
        </p:nvPicPr>
        <p:blipFill>
          <a:blip r:embed="rId2"/>
          <a:srcRect t="3940" b="10455"/>
          <a:stretch>
            <a:fillRect/>
          </a:stretch>
        </p:blipFill>
        <p:spPr>
          <a:xfrm>
            <a:off x="270603" y="208345"/>
            <a:ext cx="8609233" cy="64189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156" y="6228373"/>
            <a:ext cx="236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so"/>
                <a:cs typeface="Miso"/>
              </a:rPr>
              <a:t>CHRISTO, </a:t>
            </a:r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so"/>
                <a:cs typeface="Miso"/>
              </a:rPr>
              <a:t>TWO WRAPPED TREES,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so"/>
                <a:cs typeface="Miso"/>
              </a:rPr>
              <a:t>1969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Miso"/>
              <a:cs typeface="Mis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2747</TotalTime>
  <Words>224</Words>
  <Application>Microsoft Office PowerPoint</Application>
  <PresentationFormat>On-screen Show (4:3)</PresentationFormat>
  <Paragraphs>34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University of New South Wales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Amy Bambach</dc:creator>
  <cp:lastModifiedBy>Local Administrator</cp:lastModifiedBy>
  <cp:revision>29</cp:revision>
  <dcterms:created xsi:type="dcterms:W3CDTF">2011-07-23T04:17:25Z</dcterms:created>
  <dcterms:modified xsi:type="dcterms:W3CDTF">2011-10-28T02:01:30Z</dcterms:modified>
</cp:coreProperties>
</file>